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2" r:id="rId3"/>
    <p:sldId id="256" r:id="rId4"/>
    <p:sldId id="263" r:id="rId5"/>
    <p:sldId id="271" r:id="rId6"/>
    <p:sldId id="273" r:id="rId7"/>
    <p:sldId id="266" r:id="rId8"/>
    <p:sldId id="268" r:id="rId9"/>
    <p:sldId id="269" r:id="rId10"/>
    <p:sldId id="267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018"/>
  </p:normalViewPr>
  <p:slideViewPr>
    <p:cSldViewPr snapToGrid="0">
      <p:cViewPr>
        <p:scale>
          <a:sx n="73" d="100"/>
          <a:sy n="73" d="100"/>
        </p:scale>
        <p:origin x="-376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DD3FD-FDDC-6347-B7AD-8F28CD8E5EA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EAB8-16A9-684F-BF01-9C281640B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57FA2-0ADE-23D8-3061-72EBCCF37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C841B92-D642-3AD0-4653-69B23D228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1BD46D-0354-4B8F-53C1-9613C887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2CD6-4463-7740-B1AB-253F16CCA3FF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8A066F-D2DD-2182-0499-7544F69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4E5240-3C2B-BE40-1544-6055FFAB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AA9A9A-8504-1129-3E3A-05CDA127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CCEE8A-116F-98FF-0A31-C74F37DA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5B0C90-21C1-7375-26CA-3CF87C53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9E87-C794-5843-BBD3-9CEDB46E3D4F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11BE15-40E4-036F-19FB-98AC5388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0275A-BD75-0C4C-4A80-FE3DC2E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3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C5E82E-D552-C1A9-9196-549EA62CE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C0C95D-A82D-9141-657A-108E5F146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6A7630-EA5B-2F5F-B47E-1F4E1F2F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940B-C97B-FC49-AE91-E26BA586A1A3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204482-04B6-B40A-9B7C-823DB564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16E3F-D5A9-8137-65C0-CC3FA5C6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0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57FA2-0ADE-23D8-3061-72EBCCF37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C841B92-D642-3AD0-4653-69B23D228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1BD46D-0354-4B8F-53C1-9613C887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2CD6-4463-7740-B1AB-253F16CCA3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8A066F-D2DD-2182-0499-7544F69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4E5240-3C2B-BE40-1544-6055FFAB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0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686D9-9796-0F53-F5DB-54999E35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A0A2B0-A460-569B-D829-2BF71E71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8D7B29-B82F-450F-3E05-93CA1EB6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964-56E5-A242-B154-5AED59ED82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4170D1-E984-8495-9029-650E0A50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677889-D917-F7D4-7E1E-D8382F0E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5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57DAD-0C55-AE35-22A2-EE3F3704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0C493D-1EA8-50DB-F562-7562B3FE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2FD4CB-B53F-42B9-E3EE-E3706110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4AF-7616-784C-8C2D-756F15CE2E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89BAFD-7DFB-9BA1-5B9A-D84030E0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9E0FA6-CB2F-1A22-02D2-AFB959E7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6FE6BF-C30C-282D-1C4D-05FB83E5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3E65AB-B239-239D-4A4D-2233223DB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265F04-F408-D943-0C09-47F0A24FC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FC492E-22E7-5203-EF08-5F402E62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1D5-3E9D-B543-BD4E-39629C7F7A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42058C-AEEE-F287-1C07-8CED4304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39EA5-3F6A-B592-8ECC-7DD9B6DA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9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96B21-15AE-B266-9E2E-7316A70F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61679-42A1-64CB-12B4-CB0F06FA4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B2B266-8CA6-E851-BFB0-7F2F56D9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DA01368-0353-8273-890E-FCA112962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7A928E-8F6E-D2D6-34B1-9628BAF09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224D7A-73B6-4A7F-0A29-2A0A6661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C055-5216-CC45-BF85-1B47F5572EA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6DC892-F94D-D360-1D9B-62E34A36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292605A-6B6B-458B-EB7A-7C3F887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5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53184-B6A6-D047-684C-6AC4E792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088675-4E4E-EF37-35B4-981AA838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C697-3C1A-D04E-85EA-FC05EE0A43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22171A-1E50-FE5C-6BD8-15A20B0E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AF09B6-5071-3EC4-D1C2-ACD35C6D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9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E77BC1-84D2-A876-5ABB-4E088699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A7F8-C793-9B4D-B7B3-C1A21440819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CE4EE8-59FF-F853-3E61-3F26DE80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6537FA-3753-11B9-53D8-BC988166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3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5A741-7B14-27FA-5AE9-31E443FF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E2DE8C-FA53-9E38-E83F-F697D71A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EB192D4-85E5-BF07-1739-517DDD01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1F7394-74EB-0666-FB73-F8F3F39E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2277-4CFB-3D41-A9F2-B62C2F5993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868D83-C2C4-9A63-ECAC-67E9912A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815846-CF33-E993-638B-2388AB01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686D9-9796-0F53-F5DB-54999E35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A0A2B0-A460-569B-D829-2BF71E71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8D7B29-B82F-450F-3E05-93CA1EB6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964-56E5-A242-B154-5AED59ED822D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4170D1-E984-8495-9029-650E0A50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677889-D917-F7D4-7E1E-D8382F0E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72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43C38-44D6-5EE2-9C67-31F0A73E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769DD8-B929-7DF7-E2B9-3B8E2BB92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B16B70-AB55-78D2-B804-15FDF9F8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622E74-DF85-6BE0-6CA7-928F018A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0928-0C65-4B46-9B62-637EC374EA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20E93A-B9BE-3F61-40E9-61C5EF1D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B6F831-0007-C8A1-485C-280F0312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AA9A9A-8504-1129-3E3A-05CDA127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CCEE8A-116F-98FF-0A31-C74F37DA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5B0C90-21C1-7375-26CA-3CF87C53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9E87-C794-5843-BBD3-9CEDB46E3D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11BE15-40E4-036F-19FB-98AC5388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0275A-BD75-0C4C-4A80-FE3DC2E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2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C5E82E-D552-C1A9-9196-549EA62CE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C0C95D-A82D-9141-657A-108E5F146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6A7630-EA5B-2F5F-B47E-1F4E1F2F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940B-C97B-FC49-AE91-E26BA586A1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204482-04B6-B40A-9B7C-823DB564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16E3F-D5A9-8137-65C0-CC3FA5C6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57DAD-0C55-AE35-22A2-EE3F3704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0C493D-1EA8-50DB-F562-7562B3FE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2FD4CB-B53F-42B9-E3EE-E3706110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4AF-7616-784C-8C2D-756F15CE2E4C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89BAFD-7DFB-9BA1-5B9A-D84030E0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9E0FA6-CB2F-1A22-02D2-AFB959E7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9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6FE6BF-C30C-282D-1C4D-05FB83E5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3E65AB-B239-239D-4A4D-2233223DB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265F04-F408-D943-0C09-47F0A24FC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FC492E-22E7-5203-EF08-5F402E62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1D5-3E9D-B543-BD4E-39629C7F7A58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42058C-AEEE-F287-1C07-8CED4304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39EA5-3F6A-B592-8ECC-7DD9B6DA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96B21-15AE-B266-9E2E-7316A70F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61679-42A1-64CB-12B4-CB0F06FA4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B2B266-8CA6-E851-BFB0-7F2F56D9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DA01368-0353-8273-890E-FCA112962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7A928E-8F6E-D2D6-34B1-9628BAF09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224D7A-73B6-4A7F-0A29-2A0A6661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C055-5216-CC45-BF85-1B47F5572EAA}" type="datetime1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6DC892-F94D-D360-1D9B-62E34A36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292605A-6B6B-458B-EB7A-7C3F887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4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53184-B6A6-D047-684C-6AC4E792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088675-4E4E-EF37-35B4-981AA838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C697-3C1A-D04E-85EA-FC05EE0A43EA}" type="datetime1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22171A-1E50-FE5C-6BD8-15A20B0E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AF09B6-5071-3EC4-D1C2-ACD35C6D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E77BC1-84D2-A876-5ABB-4E088699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A7F8-C793-9B4D-B7B3-C1A21440819F}" type="datetime1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CE4EE8-59FF-F853-3E61-3F26DE80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6537FA-3753-11B9-53D8-BC988166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5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5A741-7B14-27FA-5AE9-31E443FF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E2DE8C-FA53-9E38-E83F-F697D71A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EB192D4-85E5-BF07-1739-517DDD01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1F7394-74EB-0666-FB73-F8F3F39E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2277-4CFB-3D41-A9F2-B62C2F599366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868D83-C2C4-9A63-ECAC-67E9912A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815846-CF33-E993-638B-2388AB01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7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43C38-44D6-5EE2-9C67-31F0A73E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769DD8-B929-7DF7-E2B9-3B8E2BB92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B16B70-AB55-78D2-B804-15FDF9F8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622E74-DF85-6BE0-6CA7-928F018A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0928-0C65-4B46-9B62-637EC374EA0A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20E93A-B9BE-3F61-40E9-61C5EF1D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B6F831-0007-C8A1-485C-280F0312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3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F5E04F-D317-223E-69EB-A8B94CF7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511474-12CA-3BC0-BE43-F57B1EC43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EF1567-44B3-AA81-284E-400D3B5B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3E61-2FFD-AF45-AD60-7EEDBB172F44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132A9C-6C1E-46C7-1055-03FECE1CA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C2401F-95F2-699B-D3B8-A7E97DDE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1FE4-ACFA-DD41-A14B-33690B96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3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F5E04F-D317-223E-69EB-A8B94CF7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511474-12CA-3BC0-BE43-F57B1EC43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EF1567-44B3-AA81-284E-400D3B5B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3E61-2FFD-AF45-AD60-7EEDBB172F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132A9C-6C1E-46C7-1055-03FECE1CA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C2401F-95F2-699B-D3B8-A7E97DDE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1FE4-ACFA-DD41-A14B-33690B9678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8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497" y="1737710"/>
            <a:ext cx="11311459" cy="3592213"/>
            <a:chOff x="0" y="0"/>
            <a:chExt cx="5739518" cy="1822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39518" cy="1822716"/>
            </a:xfrm>
            <a:custGeom>
              <a:avLst/>
              <a:gdLst/>
              <a:ahLst/>
              <a:cxnLst/>
              <a:rect l="l" t="t" r="r" b="b"/>
              <a:pathLst>
                <a:path w="5739518" h="1822716">
                  <a:moveTo>
                    <a:pt x="5615058" y="1822716"/>
                  </a:moveTo>
                  <a:lnTo>
                    <a:pt x="124460" y="1822716"/>
                  </a:lnTo>
                  <a:cubicBezTo>
                    <a:pt x="55880" y="1822716"/>
                    <a:pt x="0" y="1766836"/>
                    <a:pt x="0" y="16982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15058" y="0"/>
                  </a:lnTo>
                  <a:cubicBezTo>
                    <a:pt x="5683638" y="0"/>
                    <a:pt x="5739518" y="55880"/>
                    <a:pt x="5739518" y="124460"/>
                  </a:cubicBezTo>
                  <a:lnTo>
                    <a:pt x="5739518" y="1698256"/>
                  </a:lnTo>
                  <a:cubicBezTo>
                    <a:pt x="5739518" y="1766836"/>
                    <a:pt x="5683638" y="1822716"/>
                    <a:pt x="5615058" y="1822716"/>
                  </a:cubicBezTo>
                  <a:close/>
                </a:path>
              </a:pathLst>
            </a:custGeom>
            <a:solidFill>
              <a:srgbClr val="09427D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8222" y="4464398"/>
            <a:ext cx="3544325" cy="2419002"/>
          </a:xfrm>
          <a:custGeom>
            <a:avLst/>
            <a:gdLst/>
            <a:ahLst/>
            <a:cxnLst/>
            <a:rect l="l" t="t" r="r" b="b"/>
            <a:pathLst>
              <a:path w="5316488" h="3628503">
                <a:moveTo>
                  <a:pt x="0" y="0"/>
                </a:moveTo>
                <a:lnTo>
                  <a:pt x="5316487" y="0"/>
                </a:lnTo>
                <a:lnTo>
                  <a:pt x="5316487" y="3628503"/>
                </a:lnTo>
                <a:lnTo>
                  <a:pt x="0" y="3628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301496" y="265221"/>
            <a:ext cx="1294858" cy="1230479"/>
          </a:xfrm>
          <a:custGeom>
            <a:avLst/>
            <a:gdLst/>
            <a:ahLst/>
            <a:cxnLst/>
            <a:rect l="l" t="t" r="r" b="b"/>
            <a:pathLst>
              <a:path w="1942287" h="1845719">
                <a:moveTo>
                  <a:pt x="0" y="0"/>
                </a:moveTo>
                <a:lnTo>
                  <a:pt x="1942287" y="0"/>
                </a:lnTo>
                <a:lnTo>
                  <a:pt x="1942287" y="1845719"/>
                </a:lnTo>
                <a:lnTo>
                  <a:pt x="0" y="1845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6351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"/>
          <p:cNvSpPr txBox="1"/>
          <p:nvPr/>
        </p:nvSpPr>
        <p:spPr>
          <a:xfrm>
            <a:off x="1393385" y="2582587"/>
            <a:ext cx="9127683" cy="201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b="1" dirty="0">
                <a:solidFill>
                  <a:srgbClr val="F7BA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</a:t>
            </a:r>
          </a:p>
          <a:p>
            <a:pPr algn="ctr">
              <a:lnSpc>
                <a:spcPts val="4693"/>
              </a:lnSpc>
            </a:pPr>
            <a:r>
              <a:rPr lang="en-US" sz="5334" b="1" dirty="0" err="1">
                <a:solidFill>
                  <a:srgbClr val="FF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ให้ความเห็นและการจัดลำดับความสำคัญ</a:t>
            </a:r>
            <a:r>
              <a:rPr lang="en-US" sz="5334" b="1" dirty="0">
                <a:solidFill>
                  <a:srgbClr val="FF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5334" b="1" dirty="0" err="1">
                <a:solidFill>
                  <a:srgbClr val="FF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ของข้อสรุปจากการอภิปรายกลุ่มย่อย</a:t>
            </a:r>
            <a:r>
              <a:rPr lang="en-US" sz="5334" b="1" dirty="0">
                <a:solidFill>
                  <a:srgbClr val="FF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-99574" y="2067136"/>
            <a:ext cx="7184427" cy="3592213"/>
          </a:xfrm>
          <a:custGeom>
            <a:avLst/>
            <a:gdLst/>
            <a:ahLst/>
            <a:cxnLst/>
            <a:rect l="l" t="t" r="r" b="b"/>
            <a:pathLst>
              <a:path w="10776641" h="5388320">
                <a:moveTo>
                  <a:pt x="0" y="0"/>
                </a:moveTo>
                <a:lnTo>
                  <a:pt x="10776641" y="0"/>
                </a:lnTo>
                <a:lnTo>
                  <a:pt x="10776641" y="5388320"/>
                </a:lnTo>
                <a:lnTo>
                  <a:pt x="0" y="538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 rot="-10800000">
            <a:off x="-1108065" y="3863242"/>
            <a:ext cx="5866727" cy="2933364"/>
          </a:xfrm>
          <a:custGeom>
            <a:avLst/>
            <a:gdLst/>
            <a:ahLst/>
            <a:cxnLst/>
            <a:rect l="l" t="t" r="r" b="b"/>
            <a:pathLst>
              <a:path w="8800091" h="4400046">
                <a:moveTo>
                  <a:pt x="0" y="0"/>
                </a:moveTo>
                <a:lnTo>
                  <a:pt x="8800091" y="0"/>
                </a:lnTo>
                <a:lnTo>
                  <a:pt x="8800091" y="4400046"/>
                </a:lnTo>
                <a:lnTo>
                  <a:pt x="0" y="4400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11351"/>
              </p:ext>
            </p:extLst>
          </p:nvPr>
        </p:nvGraphicFramePr>
        <p:xfrm>
          <a:off x="488404" y="2440492"/>
          <a:ext cx="10984089" cy="414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262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085827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9211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ประเด็นของการอภิปราย</a:t>
                      </a:r>
                      <a:endParaRPr lang="en-IN" sz="2400" b="1" dirty="0"/>
                    </a:p>
                  </a:txBody>
                  <a:tcPr anchor="ctr"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dirty="0"/>
                    </a:p>
                  </a:txBody>
                  <a:tcPr anchor="ctr"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17821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1. </a:t>
                      </a:r>
                      <a:r>
                        <a:rPr lang="th-TH" sz="24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การเรียนรู้ที่สำคัญที่ได้จากการอภิปรายในกลุ่ม </a:t>
                      </a:r>
                      <a:endParaRPr lang="en-IN" sz="24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_แนวทาง</a:t>
                      </a:r>
                      <a:r>
                        <a:rPr lang="th-TH" sz="2600" dirty="0" err="1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การทำ</a:t>
                      </a:r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กิจกรรมระหว่างผู้ปกครองและเด็ก เน้นการมีส่วนร่วม</a:t>
                      </a:r>
                    </a:p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_การสร้างความสัมพันธ์ในครอบครัว</a:t>
                      </a:r>
                    </a:p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_การสื่อสาร คำพูดที่ใช้ระหว่างเด็กกับผู้ปกครองที่เป็นการสื่อสารเชิงบวก เช่น คำชม </a:t>
                      </a:r>
                      <a:r>
                        <a:rPr lang="en-US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eye contact</a:t>
                      </a:r>
                    </a:p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_เรียนรู้กระบวนใหม่ๆ การจัดกิจกรรมกลุ่ม รูปแบบที่เสริมสร้างและสนับสนุนให้ผู้ปกครองที่บทบาท มีส่วนมากกว่า โดยวิทยากรเป็นเหมือนโค้ชมากกว่า</a:t>
                      </a:r>
                    </a:p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_แนวทางการช่วยเหลือเด็กเวลาที่เด็กทำอะไรได้หรือไม่ได้</a:t>
                      </a:r>
                    </a:p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_การบูรณาการแบบองค์รวมจาก </a:t>
                      </a:r>
                      <a:r>
                        <a:rPr lang="en-US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DSPM </a:t>
                      </a:r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มาเป็นกิจกรรมที่สนุก</a:t>
                      </a:r>
                    </a:p>
                    <a:p>
                      <a:r>
                        <a:rPr lang="th-TH" sz="26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การรับรู้อารมณ์ของตนเอง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09382" y="9057"/>
            <a:ext cx="109840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lang="en-US" sz="40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</a:t>
            </a:r>
            <a:r>
              <a:rPr lang="en-US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วิธีการทำงานกับผู้ปกครองในลักษณะของ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การร่วมมือกัน</a:t>
            </a:r>
            <a:endParaRPr lang="en-GB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</a:t>
            </a:r>
            <a:r>
              <a:rPr lang="en-GB" sz="2300" dirty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เพื่อให้ผู้เข้าร่วมสัมมนาได้เรียนรู้โดยตรง เกี่ยวกับผลเชิงบวกที่ได้รับจากการวิจัย จากผู้พัฒนาหลักสูตรและผู้ปฏิบัติงานโดยใช้หลักสูตรเหล่านี้ ว่าวิธีการร่วมมือกันในการทำงานกับผู้ปกครองจะส่งเสริมการเรียนรู้ผ่านประสบการณ์ และการช่วยให้ผู้ปกครองมีส่วนร่วมในการอบรมได้อย่างไร  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/>
              <a:t>10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771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96119"/>
              </p:ext>
            </p:extLst>
          </p:nvPr>
        </p:nvGraphicFramePr>
        <p:xfrm>
          <a:off x="488404" y="2440492"/>
          <a:ext cx="10984089" cy="2717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262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085827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9211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ประเด็นของการอภิปราย</a:t>
                      </a:r>
                      <a:endParaRPr lang="en-IN" sz="2400" b="1" dirty="0"/>
                    </a:p>
                  </a:txBody>
                  <a:tcPr anchor="ctr"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dirty="0"/>
                    </a:p>
                  </a:txBody>
                  <a:tcPr anchor="ctr"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17821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2. </a:t>
                      </a:r>
                      <a:r>
                        <a:rPr lang="th-TH" sz="24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แนวทางในการนำวิธีการเรียนรู้แบบมีส่วนร่วมกับผู้ปกครองไปประยุกต์ใช้กับงานของเรา </a:t>
                      </a:r>
                      <a:endParaRPr lang="en-IN" sz="24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การใช้บทบาทสมมุติ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การจัดกิจกรรมแบบมีส่วนร่วม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ใช้กับองค์กรของตนเองตามกลุ่มเป้าหมาย เช่นโรงเรียน สถานพินิจ มูลนิธิ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การให้</a:t>
                      </a:r>
                      <a:r>
                        <a:rPr lang="en-US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feedback </a:t>
                      </a: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เชิงบวก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การให้ข้อมูลเด็กก่อนทำกิจกรรม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2097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09382" y="9057"/>
            <a:ext cx="109840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lang="en-US" sz="40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</a:t>
            </a:r>
            <a:r>
              <a:rPr lang="en-US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วิธีการทำงานกับผู้ปกครองในลักษณะของ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การร่วมมือกัน</a:t>
            </a:r>
            <a:endParaRPr lang="en-GB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</a:t>
            </a:r>
            <a:r>
              <a:rPr lang="en-GB" sz="2300" dirty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เพื่อให้ผู้เข้าร่วมสัมมนาได้เรียนรู้โดยตรง เกี่ยวกับผลเชิงบวกที่ได้รับจากการวิจัย จากผู้พัฒนาหลักสูตรและผู้ปฏิบัติงานโดยใช้หลักสูตรเหล่านี้ ว่าวิธีการร่วมมือกันในการทำงานกับผู้ปกครองจะส่งเสริมการเรียนรู้ผ่านประสบการณ์ และการช่วยให้ผู้ปกครองมีส่วนร่วมในการอบรมได้อย่างไร  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/>
              <a:t>11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433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79760"/>
              </p:ext>
            </p:extLst>
          </p:nvPr>
        </p:nvGraphicFramePr>
        <p:xfrm>
          <a:off x="431960" y="1554948"/>
          <a:ext cx="10984089" cy="3087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262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085827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39761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ประเด็นของการอภิปราย</a:t>
                      </a:r>
                      <a:endParaRPr lang="en-IN" sz="2400" b="1" dirty="0"/>
                    </a:p>
                  </a:txBody>
                  <a:tcPr anchor="ctr"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dirty="0"/>
                    </a:p>
                  </a:txBody>
                  <a:tcPr anchor="ctr"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263072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3. </a:t>
                      </a:r>
                      <a:r>
                        <a:rPr lang="th-TH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เราจะทำงานด้วยกันได้อย่างไรในฐานะของชุมชนผู้ปฏิบัติงาน </a:t>
                      </a:r>
                      <a:endParaRPr lang="en-IN" sz="28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เปิดพื้นที่ให้ได้เรียนรู้มากขึ้น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อบรมให้มากขึ้นตามชุมชน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keep doing what you doing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การยกระดับองค์ความรู้ให้เข้าไปในระดับผู้บริหารและผู้วางนโยบาย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256420"/>
            <a:ext cx="109840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lang="en-US" sz="40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</a:t>
            </a:r>
            <a:r>
              <a:rPr lang="en-US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วิธีการทำงานกับผู้ปกครองในลักษณะของ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การร่วมมือกัน</a:t>
            </a:r>
            <a:endParaRPr lang="en-GB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GB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8510053-A412-7FEA-A6FD-A267EC9C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236455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/>
              <a:t>12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8659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27299"/>
              </p:ext>
            </p:extLst>
          </p:nvPr>
        </p:nvGraphicFramePr>
        <p:xfrm>
          <a:off x="522271" y="2309821"/>
          <a:ext cx="10984089" cy="4266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0573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503516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867822"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>
                          <a:latin typeface="Cordia New" panose="020B0304020202020204" pitchFamily="34" charset="-34"/>
                          <a:cs typeface="+mn-cs"/>
                        </a:rPr>
                        <a:t>ประเด็นของการอภิปราย</a:t>
                      </a:r>
                      <a:endParaRPr lang="en-IN" sz="2400" b="1" baseline="0" dirty="0">
                        <a:latin typeface="Cordia New" panose="020B0304020202020204" pitchFamily="34" charset="-34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baseline="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baseline="0" dirty="0">
                        <a:latin typeface="Cordia New" panose="020B0304020202020204" pitchFamily="34" charset="-34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13553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baseline="0" dirty="0">
                          <a:latin typeface="Cordia New" panose="020B0304020202020204" pitchFamily="34" charset="-34"/>
                          <a:ea typeface="BrowalliaUPC" panose="020B0300020202020204" pitchFamily="34" charset="-34"/>
                          <a:cs typeface="+mn-cs"/>
                        </a:rPr>
                        <a:t>1. </a:t>
                      </a:r>
                      <a:r>
                        <a:rPr lang="th-TH" sz="2400" baseline="0" dirty="0">
                          <a:latin typeface="Cordia New" panose="020B0304020202020204" pitchFamily="34" charset="-34"/>
                          <a:ea typeface="BrowalliaUPC" panose="020B0300020202020204" pitchFamily="34" charset="-34"/>
                          <a:cs typeface="+mn-cs"/>
                        </a:rPr>
                        <a:t>ช่องว่างหรือสิ่งที่ยังขาดหายไป</a:t>
                      </a:r>
                      <a:endParaRPr lang="en-IN" sz="2400" baseline="0" dirty="0">
                        <a:latin typeface="Cordia New" panose="020B0304020202020204" pitchFamily="34" charset="-34"/>
                        <a:ea typeface="BrowalliaUPC" panose="020B0300020202020204" pitchFamily="34" charset="-34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  <a:cs typeface="+mn-cs"/>
                        </a:rPr>
                        <a:t>การมีระบบเชื่อมต่อระหว่างโปรแกรม และระหว่างโปรแกรมกับคน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  <a:tr h="20435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baseline="0" dirty="0">
                          <a:latin typeface="Cordia New" panose="020B0304020202020204" pitchFamily="34" charset="-34"/>
                          <a:ea typeface="BrowalliaUPC" panose="020B0300020202020204" pitchFamily="34" charset="-34"/>
                          <a:cs typeface="+mn-cs"/>
                        </a:rPr>
                        <a:t>2. </a:t>
                      </a:r>
                      <a:r>
                        <a:rPr lang="th-TH" sz="2400" baseline="0" dirty="0">
                          <a:latin typeface="Cordia New" panose="020B0304020202020204" pitchFamily="34" charset="-34"/>
                          <a:ea typeface="BrowalliaUPC" panose="020B0300020202020204" pitchFamily="34" charset="-34"/>
                          <a:cs typeface="+mn-cs"/>
                        </a:rPr>
                        <a:t>ข้อท้าทายที่สำคัญ</a:t>
                      </a:r>
                      <a:endParaRPr lang="en-IN" sz="2400" baseline="0" dirty="0">
                        <a:latin typeface="Cordia New" panose="020B0304020202020204" pitchFamily="34" charset="-34"/>
                        <a:ea typeface="BrowalliaUPC" panose="020B0300020202020204" pitchFamily="34" charset="-34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kern="1200" baseline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การเข้าถึงโปรแกรม 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(</a:t>
                      </a:r>
                      <a:r>
                        <a:rPr lang="th-TH" sz="2400" kern="1200" baseline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อุปกรณ์ สัญญาณ 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internet </a:t>
                      </a:r>
                      <a:r>
                        <a:rPr lang="th-TH" sz="2400" kern="1200" baseline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และ ทักษะทางดิจิทัล)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  <a:cs typeface="+mn-cs"/>
                        </a:rPr>
                        <a:t>ช่องทาง/ สื่อ ยังไม่แพร่หลาย (ปัจจุบันนิยม </a:t>
                      </a:r>
                      <a:r>
                        <a:rPr lang="en-US" sz="2400" baseline="0" dirty="0">
                          <a:latin typeface="Cordia New" panose="020B0304020202020204" pitchFamily="34" charset="-34"/>
                          <a:cs typeface="+mn-cs"/>
                        </a:rPr>
                        <a:t>Tik Tok, YouTube, Facebook)</a:t>
                      </a:r>
                      <a:endParaRPr lang="th-TH" sz="2400" baseline="0" dirty="0">
                        <a:latin typeface="Cordia New" panose="020B0304020202020204" pitchFamily="34" charset="-34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  <a:cs typeface="+mn-cs"/>
                        </a:rPr>
                        <a:t>การควบคุมเนื้อหาที่เหมาะสมโดยหน่วยงานเนื้อหาที่การสร้างเนื้อหา ที่ดึงดูดและน่าสนใจ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  <a:cs typeface="+mn-cs"/>
                        </a:rPr>
                        <a:t>เนื้อหาที่น่าสนใจ น่าดึงดูด</a:t>
                      </a:r>
                      <a:endParaRPr lang="en-US" sz="2400" baseline="0" dirty="0">
                        <a:latin typeface="Cordia New" panose="020B0304020202020204" pitchFamily="34" charset="-34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N" sz="2400" baseline="0" dirty="0">
                        <a:latin typeface="Cordia New" panose="020B0304020202020204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2097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256420"/>
            <a:ext cx="109840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lang="en-US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A: </a:t>
            </a:r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โปรแกรมดิจิตอลเรื่องการเลี้ยงดูเด็ก </a:t>
            </a:r>
            <a:endParaRPr lang="en-US" sz="4000" b="1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GB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</a:t>
            </a:r>
            <a:r>
              <a:rPr lang="en-GB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เพื่อให้ผู้เข้าร่วมสัมมนาได้เรียนรู้จากประสบการณ์ของเจ้าหน้าที่รัฐ นักวิชาการ และองค์กรระหว่างประเทศ ในด้านการพัฒนาและประยุกต์ใช้โปรแกรมการเลี้ยงดูเด็กแบบดิจิตอลในประเทศไทย และได้ร่วมอภิปรายแลกเปลี่ยนความคิดเห็นเกี่ยวกับการจัดลำดับความสำคัญและโอกาสในการแลกเปลี่ยนเรียนรู้และร่วมงานกันในด้านนี้ </a:t>
            </a:r>
            <a:r>
              <a:rPr lang="en-GB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/>
              <a:t>2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03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45345"/>
              </p:ext>
            </p:extLst>
          </p:nvPr>
        </p:nvGraphicFramePr>
        <p:xfrm>
          <a:off x="522271" y="1196428"/>
          <a:ext cx="10984089" cy="3755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173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401916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99022"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>
                          <a:latin typeface="Cordia New" panose="020B0304020202020204" pitchFamily="34" charset="-34"/>
                          <a:cs typeface="+mn-cs"/>
                        </a:rPr>
                        <a:t>ประเด็นของการอภิปราย</a:t>
                      </a:r>
                      <a:endParaRPr lang="en-IN" sz="2400" b="1" baseline="0" dirty="0">
                        <a:latin typeface="Cordia New" panose="020B0304020202020204" pitchFamily="34" charset="-34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baseline="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baseline="0" dirty="0">
                        <a:latin typeface="Cordia New" panose="020B0304020202020204" pitchFamily="34" charset="-34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32559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baseline="0" dirty="0">
                          <a:latin typeface="Cordia New" panose="020B0304020202020204" pitchFamily="34" charset="-34"/>
                          <a:ea typeface="BrowalliaUPC" panose="020B0300020202020204" pitchFamily="34" charset="-34"/>
                          <a:cs typeface="+mn-cs"/>
                        </a:rPr>
                        <a:t>3. </a:t>
                      </a:r>
                      <a:r>
                        <a:rPr lang="th-TH" sz="2400" baseline="0" dirty="0">
                          <a:latin typeface="Cordia New" panose="020B0304020202020204" pitchFamily="34" charset="-34"/>
                          <a:ea typeface="BrowalliaUPC" panose="020B0300020202020204" pitchFamily="34" charset="-34"/>
                          <a:cs typeface="+mn-cs"/>
                        </a:rPr>
                        <a:t>เราจะทำงานด้วยกันได้อย่างไรในฐานะของชุมชนผู้ปฏิบัติงาน </a:t>
                      </a:r>
                      <a:endParaRPr lang="en-IN" sz="2400" baseline="0" dirty="0">
                        <a:latin typeface="Cordia New" panose="020B0304020202020204" pitchFamily="34" charset="-34"/>
                        <a:ea typeface="BrowalliaUPC" panose="020B0300020202020204" pitchFamily="34" charset="-34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สร้างเครือข่ายเชื่อมโยงระหว่างหน่วยงานผู้ให้บริการโปรแกรมดิจิตอลเข้าด้วยกัน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เช่น ปัจจุบันมีเพียงบางโปรแกรมที่เริ่มเชื่อมต่อกัน เช่น </a:t>
                      </a:r>
                      <a:r>
                        <a:rPr lang="en-US" sz="2400" baseline="0" dirty="0">
                          <a:latin typeface="Cordia New" panose="020B0304020202020204" pitchFamily="34" charset="-34"/>
                        </a:rPr>
                        <a:t>Net PAMA </a:t>
                      </a: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เชื่อมกับ </a:t>
                      </a:r>
                      <a:r>
                        <a:rPr lang="en-US" sz="2400" baseline="0" dirty="0">
                          <a:latin typeface="Cordia New" panose="020B0304020202020204" pitchFamily="34" charset="-34"/>
                        </a:rPr>
                        <a:t>Family Line </a:t>
                      </a:r>
                      <a:endParaRPr lang="th-TH" sz="2400" baseline="0" dirty="0">
                        <a:latin typeface="Cordia New" panose="020B0304020202020204" pitchFamily="34" charset="-34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สร้างเครือข่ายเชื่อโยงระหว่างโปรแกรมดิจิทัล</a:t>
                      </a:r>
                      <a:r>
                        <a:rPr lang="en-US" sz="2400" baseline="0" dirty="0">
                          <a:latin typeface="Cordia New" panose="020B0304020202020204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กับโปรแกรมอื่น และ สายเด็ก 1387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ร่วมกันออกแบบเนื้อหาหลักที่ถูกต้อง และส่งเสริมให้ </a:t>
                      </a:r>
                      <a:r>
                        <a:rPr lang="en-US" sz="2400" baseline="0" dirty="0">
                          <a:latin typeface="Cordia New" panose="020B0304020202020204" pitchFamily="34" charset="-34"/>
                        </a:rPr>
                        <a:t>influencers </a:t>
                      </a:r>
                      <a:r>
                        <a:rPr lang="th-TH" sz="2400" baseline="0" dirty="0">
                          <a:latin typeface="Cordia New" panose="020B0304020202020204" pitchFamily="34" charset="-34"/>
                        </a:rPr>
                        <a:t>นำไปสื่อในรูปแบบที่หลากหลาย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N" sz="2400" baseline="0" dirty="0">
                        <a:latin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256420"/>
            <a:ext cx="10984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lang="en-US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A: </a:t>
            </a:r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โปรแกรมดิจิตอลเรื่องการเลี้ยงดูเด็ก </a:t>
            </a:r>
            <a:endParaRPr lang="en-US" sz="4000" b="1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GB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8510053-A412-7FEA-A6FD-A267EC9C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236455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/>
              <a:t>3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15524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871238"/>
              </p:ext>
            </p:extLst>
          </p:nvPr>
        </p:nvGraphicFramePr>
        <p:xfrm>
          <a:off x="510982" y="2521697"/>
          <a:ext cx="10984089" cy="419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174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401915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9211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ประเด็นของการอภิปราย</a:t>
                      </a:r>
                      <a:endParaRPr lang="en-IN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18455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1. </a:t>
                      </a:r>
                      <a:r>
                        <a:rPr lang="th-TH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ช่องว่างหรือสิ่งที่ยังขาดหายไป</a:t>
                      </a:r>
                      <a:endParaRPr lang="en-IN" sz="28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ชุมชน และประชาชน ไม่รู้ว่ามีหน่วยงานตลอดจนงานวิจัยมากมายที่สนับสนุน </a:t>
                      </a:r>
                      <a:r>
                        <a:rPr lang="en-US" sz="2400" dirty="0"/>
                        <a:t>Positive Parenting </a:t>
                      </a:r>
                      <a:r>
                        <a:rPr lang="th-TH" sz="2400" dirty="0"/>
                        <a:t>รวมถึง ผู้ปกครองและผู้ที่เกี่ยวข้องก็ไม่ตระหนักถึงผลกระทบที่รุนแรง เรื้อรัง และ ติดต่อของ การใช้ความรุนแรงในการเลี้ยงดูเด็ก หรือ ความรุนแรงในเด็ก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ความชัดเจนของระยะเวลาการประเมินติดตามผล เพื่อแจ้งผู้ปกครอง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  <a:tr h="17821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2. </a:t>
                      </a:r>
                      <a:r>
                        <a:rPr lang="th-TH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ข้อท้าทายที่สำคัญ</a:t>
                      </a:r>
                      <a:endParaRPr lang="en-IN" sz="28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การมีค่าตอบแทนให้กับผู้ปกครองที่เข้าเรียนรู้ เช่น หากคู่แต่งงานที่ผ่านคอร</a:t>
                      </a:r>
                      <a:r>
                        <a:rPr lang="th-TH" sz="2400" dirty="0" err="1"/>
                        <a:t>์ส</a:t>
                      </a:r>
                      <a:r>
                        <a:rPr lang="th-TH" sz="2400" dirty="0"/>
                        <a:t>พ่อแม่เชิงบวก สามารถลดภาษีได้เมื่อมีลูก 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จำนวนเด็กที่เกิดลดลง จำนวนเด็กในสถานพินิจลดลง แต่ดีกรีความรุนแรงในการกระทำผิดมีสูงขึ้น ทั้ง</a:t>
                      </a:r>
                      <a:r>
                        <a:rPr lang="en-US" sz="2400" dirty="0"/>
                        <a:t>Violence and psychotic 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2097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73858"/>
            <a:ext cx="109840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กลุ่ม </a:t>
            </a:r>
            <a:r>
              <a:rPr lang="en-US" sz="4000" b="1" dirty="0">
                <a:solidFill>
                  <a:prstClr val="black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B: </a:t>
            </a:r>
            <a:r>
              <a:rPr lang="th-TH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การติดตามตรวจสอบและประเมินผลการมี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ส่วนร่วมของผู้ปกครองและผลที่ได้รับ </a:t>
            </a:r>
            <a:endParaRPr lang="en-US" sz="4000" b="1" dirty="0">
              <a:solidFill>
                <a:prstClr val="black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GB" sz="8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วัตถุประสงค์</a:t>
            </a:r>
            <a:r>
              <a:rPr lang="en-GB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2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เพื่อให้ผู้เข้าร่วมสัมมนาได้เรียนรู้จากประสบการณ์ของเจ้าหน้าที่รัฐและนักวิชาการในการติดตามตรวจสอบและประเมินการมีส่วนร่วมของผู้ปกครองและผลที่ได้รับจากระบบฐานข้อมูลที่พัฒนาโดยใช้ </a:t>
            </a:r>
            <a:r>
              <a:rPr lang="en-US" sz="22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machine learning</a:t>
            </a:r>
            <a:r>
              <a:rPr lang="th-TH" sz="22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 และการวิจัยในชุมชน</a:t>
            </a:r>
            <a:r>
              <a:rPr lang="en-US" sz="22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2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และได้ร่วมอภิปรายแลกเปลี่ยนความคิดเห็นเกี่ยวกับการจัดลำดับความสำคัญและโอกาสในการแลกเปลี่ยนเรียนรู้และร่วมงานกันในด้านนี้ </a:t>
            </a:r>
            <a:endParaRPr lang="en-GB" sz="2200" dirty="0">
              <a:solidFill>
                <a:prstClr val="black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188578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441402"/>
              </p:ext>
            </p:extLst>
          </p:nvPr>
        </p:nvGraphicFramePr>
        <p:xfrm>
          <a:off x="522271" y="1554947"/>
          <a:ext cx="10984089" cy="3748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329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356760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9211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ประเด็นของการอภิปราย</a:t>
                      </a:r>
                      <a:endParaRPr lang="en-IN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32559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3.</a:t>
                      </a:r>
                      <a:r>
                        <a:rPr lang="th-TH" sz="2800" dirty="0">
                          <a:latin typeface="BrowalliaUPC" panose="020B0300020202020204" pitchFamily="34" charset="-34"/>
                          <a:ea typeface="BrowalliaUPC" panose="020B0300020202020204" pitchFamily="34" charset="-34"/>
                          <a:cs typeface="BrowalliaUPC" panose="020B0300020202020204" pitchFamily="34" charset="-34"/>
                        </a:rPr>
                        <a:t> เราจะทำงานด้วยกันได้อย่างไรในฐานะของชุมชนผู้ปฏิบัติงาน </a:t>
                      </a:r>
                      <a:endParaRPr lang="en-IN" sz="28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IN" sz="2400" dirty="0"/>
                        <a:t>Influencers </a:t>
                      </a:r>
                      <a:r>
                        <a:rPr lang="th-TH" sz="2400" dirty="0"/>
                        <a:t>ของชุมชนเช่น โบสถ์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ผู้ปฏิบัติงานของพื้นที่ในชุมชน สร้างวิถีในชุมชน โดยสามารถปรับขั้นตอนการทำงานให้เหมาะสมกับบริบทของพื้นที่ได้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สร้างความเข้มแข็งระหว่าง </a:t>
                      </a:r>
                      <a:r>
                        <a:rPr lang="th-TH" sz="2400" dirty="0" err="1"/>
                        <a:t>บ.ว.ร</a:t>
                      </a:r>
                      <a:r>
                        <a:rPr lang="th-TH" sz="2400" dirty="0"/>
                        <a:t>. ตลอดจน ศาล กรมพินิจ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ปัจจุบันกรมพินิจทำงานเชิงรุกเพื่อส่งเด็กกลับสู่สังคมได้อย่างปกติสุข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dirty="0"/>
                        <a:t>จึงควรมีการสร้างระบบประสานงานที่เอื้ออำนวยระบบการประเมินผล ติดตามผลผู้ปกครอง เช่น ไม่หักค่าแรงการทำงาน เมื่อมีการขอให้ผู้ปกครองเข้าร่วมเรียนรู้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256420"/>
            <a:ext cx="1098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lang="en-US" sz="40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B</a:t>
            </a:r>
            <a:r>
              <a:rPr lang="en-US" sz="4000" b="1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การติดตามตรวจสอบและประเมินผลการมี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ส่วนร่วมของผู้ปกครองและผลกระทบ </a:t>
            </a:r>
            <a:endParaRPr lang="en-US" sz="4000" b="1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8510053-A412-7FEA-A6FD-A267EC9C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236455"/>
            <a:ext cx="2743200" cy="365125"/>
          </a:xfrm>
        </p:spPr>
        <p:txBody>
          <a:bodyPr/>
          <a:lstStyle/>
          <a:p>
            <a:fld id="{C85B1FE4-ACFA-DD41-A14B-33690B967858}" type="slidenum">
              <a:rPr lang="en-GB" sz="1400" smtClean="0"/>
              <a:t>5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9127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25600"/>
              </p:ext>
            </p:extLst>
          </p:nvPr>
        </p:nvGraphicFramePr>
        <p:xfrm>
          <a:off x="510982" y="2321884"/>
          <a:ext cx="10984089" cy="4061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085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210004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04283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/>
                        <a:t>ประเด็นของการอภิปราย</a:t>
                      </a:r>
                      <a:endParaRPr lang="en-IN" sz="16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16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146403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800" b="0" i="0" dirty="0">
                          <a:latin typeface="BrowalliaUPC" panose="020B0604020202020204" pitchFamily="34" charset="-34"/>
                          <a:ea typeface="BrowalliaUPC" panose="020B0300020202020204" pitchFamily="34" charset="-34"/>
                          <a:cs typeface="BrowalliaUPC" panose="020B0604020202020204" pitchFamily="34" charset="-34"/>
                        </a:rPr>
                        <a:t>1. </a:t>
                      </a:r>
                      <a:r>
                        <a:rPr lang="th-TH" sz="1800" b="0" i="0" dirty="0">
                          <a:latin typeface="BrowalliaUPC" panose="020B0604020202020204" pitchFamily="34" charset="-34"/>
                          <a:ea typeface="BrowalliaUPC" panose="020B0300020202020204" pitchFamily="34" charset="-34"/>
                          <a:cs typeface="BrowalliaUPC" panose="020B0604020202020204" pitchFamily="34" charset="-34"/>
                        </a:rPr>
                        <a:t>ทำไมประเทศไทยจึงยังไม่มีนโยบายเลี้ยงเด็กเชิงบวก</a:t>
                      </a:r>
                      <a:endParaRPr lang="en-IN" sz="1800" b="0" i="0" dirty="0">
                        <a:latin typeface="BrowalliaUPC" panose="020B0604020202020204" pitchFamily="34" charset="-34"/>
                        <a:ea typeface="BrowalliaUPC" panose="020B0300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Lay</a:t>
                      </a:r>
                      <a:r>
                        <a:rPr lang="en-US" sz="1800" dirty="0"/>
                        <a:t>er </a:t>
                      </a:r>
                      <a:r>
                        <a:rPr lang="en-IN" sz="1800" dirty="0"/>
                        <a:t>1: System </a:t>
                      </a:r>
                    </a:p>
                    <a:p>
                      <a:r>
                        <a:rPr lang="en-IN" sz="1800" dirty="0"/>
                        <a:t>1. </a:t>
                      </a:r>
                      <a:r>
                        <a:rPr lang="th-TH" sz="1800" dirty="0"/>
                        <a:t>ความสำคัญของบุคคล:</a:t>
                      </a:r>
                    </a:p>
                    <a:p>
                      <a:r>
                        <a:rPr lang="th-TH" sz="1800" dirty="0"/>
                        <a:t>   - การเน้นความสำคัญของความต้องการและพัฒนาบุคคล</a:t>
                      </a:r>
                    </a:p>
                    <a:p>
                      <a:r>
                        <a:rPr lang="th-TH" sz="1800" dirty="0"/>
                        <a:t>2. ขาดเด็กในระบบทั้งหมด:</a:t>
                      </a:r>
                    </a:p>
                    <a:p>
                      <a:r>
                        <a:rPr lang="th-TH" sz="1800" dirty="0"/>
                        <a:t>   - ปัญหาขาดเด็กที่มีผลกระทบต่อระบบที่สร้างขึ้น</a:t>
                      </a:r>
                    </a:p>
                    <a:p>
                      <a:r>
                        <a:rPr lang="th-TH" sz="1800" dirty="0"/>
                        <a:t>3. รัฐบาลไม่ให้ความสำคัญ:</a:t>
                      </a:r>
                    </a:p>
                    <a:p>
                      <a:r>
                        <a:rPr lang="th-TH" sz="1800" dirty="0"/>
                        <a:t>   - ปัญหาในการไม่ได้รับความสำคัญจากรัฐบาลในการพัฒนาประชาชน</a:t>
                      </a:r>
                    </a:p>
                    <a:p>
                      <a:r>
                        <a:rPr lang="th-TH" sz="1800" dirty="0"/>
                        <a:t>4. ระบบที่สร้างขึ้นไม่ให้ความสำคัญ:</a:t>
                      </a:r>
                    </a:p>
                    <a:p>
                      <a:r>
                        <a:rPr lang="th-TH" sz="1800" dirty="0"/>
                        <a:t>   - ผลกระทบของระบบที่สร้างขึ้นที่ไม่ให้ความสำคัญกับเด็ก</a:t>
                      </a:r>
                    </a:p>
                    <a:p>
                      <a:r>
                        <a:rPr lang="th-TH" sz="1800" dirty="0"/>
                        <a:t>5. ภาพใหญ่ของสังคม:</a:t>
                      </a:r>
                    </a:p>
                    <a:p>
                      <a:r>
                        <a:rPr lang="th-TH" sz="1800" dirty="0"/>
                        <a:t>   - ภาพใหญ่ของสังคมที่เน้นการขาดเด็กและความไม่ได้รับความสำคัญในระบบทั้งหมด</a:t>
                      </a:r>
                    </a:p>
                    <a:p>
                      <a:endParaRPr lang="en-US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73858"/>
            <a:ext cx="109840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การผลักดันโปรแกรมการเลี้ยงดูเด็กเชิงบวก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ไปสู่ระดับนโยบาย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ผู้เข้าร่วมสัมมนาจะได้เรียนรู้จากประสบการณ์ของผู้กำหนดนโยบายและผู้ปฏิบัติงานในการส่งเสริมการเปลี่ยนแปลงนโยบายที่เกี่ยวกับสวัสดิการของครอบครัวและเด็ก และการนำบทเรียนไปประยุกต์ใช้ในการส่งเสริมการเลี้ยงดูเด็กเชิงบวกในประเทศไทย 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B1FE4-ACFA-DD41-A14B-33690B967858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09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34286"/>
              </p:ext>
            </p:extLst>
          </p:nvPr>
        </p:nvGraphicFramePr>
        <p:xfrm>
          <a:off x="510982" y="2321885"/>
          <a:ext cx="10984089" cy="453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085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210004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3821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/>
                        <a:t>ประเด็นของการอภิปราย</a:t>
                      </a:r>
                      <a:endParaRPr lang="en-IN" sz="1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1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41539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800" b="0" i="0" dirty="0">
                          <a:latin typeface="BrowalliaUPC" panose="020B0604020202020204" pitchFamily="34" charset="-34"/>
                          <a:ea typeface="BrowalliaUPC" panose="020B0300020202020204" pitchFamily="34" charset="-34"/>
                          <a:cs typeface="BrowalliaUPC" panose="020B0604020202020204" pitchFamily="34" charset="-34"/>
                        </a:rPr>
                        <a:t>1. </a:t>
                      </a:r>
                      <a:r>
                        <a:rPr lang="th-TH" sz="1800" b="0" i="0" dirty="0">
                          <a:latin typeface="BrowalliaUPC" panose="020B0604020202020204" pitchFamily="34" charset="-34"/>
                          <a:ea typeface="BrowalliaUPC" panose="020B0300020202020204" pitchFamily="34" charset="-34"/>
                          <a:cs typeface="BrowalliaUPC" panose="020B0604020202020204" pitchFamily="34" charset="-34"/>
                        </a:rPr>
                        <a:t>ทำไมประเทศไทยจึงยังไม่มีนโยบายเลี้ยงเด็กเชิงบวก</a:t>
                      </a:r>
                      <a:endParaRPr lang="en-IN" sz="1800" b="0" i="0" dirty="0">
                        <a:latin typeface="BrowalliaUPC" panose="020B0604020202020204" pitchFamily="34" charset="-34"/>
                        <a:ea typeface="BrowalliaUPC" panose="020B0300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Layer 2: World View 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ปัญหา</a:t>
                      </a:r>
                      <a:r>
                        <a:rPr lang="th-TH" sz="1600" dirty="0">
                          <a:latin typeface="+mn-lt"/>
                        </a:rPr>
                        <a:t>ในการเลี้ยงลูกและความเข้าถึงความรู้เรื่องการ</a:t>
                      </a:r>
                      <a:r>
                        <a:rPr lang="th-TH" sz="1600" dirty="0" smtClean="0">
                          <a:latin typeface="+mn-lt"/>
                        </a:rPr>
                        <a:t>เลี้ยงดูเด็ก:</a:t>
                      </a:r>
                      <a:endParaRPr lang="th-TH" sz="1600" dirty="0">
                        <a:latin typeface="+mn-lt"/>
                      </a:endParaRPr>
                    </a:p>
                    <a:p>
                      <a:r>
                        <a:rPr lang="th-TH" sz="1600" dirty="0">
                          <a:latin typeface="+mn-lt"/>
                        </a:rPr>
                        <a:t>   - มีความต้องการปรับปรุงในการเลี้ยงลูกและเข้าถึงความรู้เรื่องการ</a:t>
                      </a:r>
                      <a:r>
                        <a:rPr lang="th-TH" sz="1600" dirty="0" smtClean="0">
                          <a:latin typeface="+mn-lt"/>
                        </a:rPr>
                        <a:t>เลี้ยงดูเด็ก</a:t>
                      </a:r>
                      <a:endParaRPr lang="th-TH" sz="1600" dirty="0">
                        <a:latin typeface="+mn-lt"/>
                      </a:endParaRPr>
                    </a:p>
                    <a:p>
                      <a:r>
                        <a:rPr lang="th-TH" sz="1600" dirty="0">
                          <a:latin typeface="+mn-lt"/>
                        </a:rPr>
                        <a:t>   - ความขาดเข้าใจในการใช้</a:t>
                      </a:r>
                      <a:r>
                        <a:rPr lang="th-TH" sz="1600" dirty="0" smtClean="0">
                          <a:latin typeface="+mn-lt"/>
                        </a:rPr>
                        <a:t>อำนาจ</a:t>
                      </a:r>
                      <a:endParaRPr lang="th-TH" sz="1600" dirty="0">
                        <a:latin typeface="+mn-lt"/>
                      </a:endParaRPr>
                    </a:p>
                    <a:p>
                      <a:r>
                        <a:rPr lang="th-TH" sz="1600" dirty="0">
                          <a:latin typeface="+mn-lt"/>
                        </a:rPr>
                        <a:t>2. การพัฒนาคน: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   - การพัฒนาคนต้องให้ความสำคัญกับความรู้ที่ถูกต้อง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   - ยังมีความรู้เก่าๆ ที่คงอยู่ และไม่ต้องใช้ความรุนแรง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3. การแก้ปัญหาที่ไม่ถึง</a:t>
                      </a:r>
                      <a:r>
                        <a:rPr lang="th-TH" sz="1600" dirty="0" smtClean="0">
                          <a:latin typeface="+mn-lt"/>
                        </a:rPr>
                        <a:t>หลากหลาย:</a:t>
                      </a:r>
                      <a:endParaRPr lang="th-TH" sz="1600" dirty="0">
                        <a:latin typeface="+mn-lt"/>
                      </a:endParaRPr>
                    </a:p>
                    <a:p>
                      <a:r>
                        <a:rPr lang="th-TH" sz="1600" dirty="0">
                          <a:latin typeface="+mn-lt"/>
                        </a:rPr>
                        <a:t>   - </a:t>
                      </a:r>
                      <a:r>
                        <a:rPr lang="th-TH" sz="1600" smtClean="0">
                          <a:latin typeface="+mn-lt"/>
                        </a:rPr>
                        <a:t>ทำให้การ</a:t>
                      </a:r>
                      <a:r>
                        <a:rPr lang="th-TH" sz="1600" dirty="0">
                          <a:latin typeface="+mn-lt"/>
                        </a:rPr>
                        <a:t>จัดการและแก้ไขปัญหาไม่ครอบคลุมทุกด้าน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4. บทบาทของครอบครัว: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   - ครอบครัวมีบทบาทสำคัญในการสร้างพฤติกรรมและความคิดของเด็ก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5. ความรู้และความเข้าใจในการหล่อหลอม: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   - ความรู้และความเข้าใจในการหล่อหลอมมีบทบาทในการแก้ปัญหาและพัฒนาพฤติกรรมของเด็ก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6. ความต้องการเป็นคนดี: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   - ทุกคนมีความต้องการเป็นคนดี</a:t>
                      </a:r>
                    </a:p>
                    <a:p>
                      <a:r>
                        <a:rPr lang="th-TH" sz="1600" dirty="0">
                          <a:latin typeface="+mn-lt"/>
                        </a:rPr>
                        <a:t>   - ปัญหาที่ไม่ถึงหลากอาจทำให้เด็กๆ รู้สึกว่าการเป็นคนดีมีความดีกว่า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73858"/>
            <a:ext cx="109840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การผลักดันโปรแกรมการเลี้ยงดูเด็กเชิงบวก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ไปสู่ระดับนโยบาย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ผู้เข้าร่วมสัมมนาจะได้เรียนรู้จากประสบการณ์ของผู้กำหนดนโยบายและผู้ปฏิบัติงานในการส่งเสริมการเปลี่ยนแปลงนโยบายที่เกี่ยวกับสวัสดิการของครอบครัวและเด็ก และการนำบทเรียนไปประยุกต์ใช้ในการส่งเสริมการเลี้ยงดูเด็กเชิงบวกในประเทศไทย 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B1FE4-ACFA-DD41-A14B-33690B967858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7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63777"/>
              </p:ext>
            </p:extLst>
          </p:nvPr>
        </p:nvGraphicFramePr>
        <p:xfrm>
          <a:off x="510982" y="2321884"/>
          <a:ext cx="10984089" cy="3665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085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210004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0428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/>
                        <a:t>ประเด็นของการอภิปราย</a:t>
                      </a:r>
                      <a:endParaRPr lang="en-IN" sz="1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1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2478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600" b="0" i="0" dirty="0">
                          <a:latin typeface="BrowalliaUPC" panose="020B0604020202020204" pitchFamily="34" charset="-34"/>
                          <a:ea typeface="BrowalliaUPC" panose="020B0300020202020204" pitchFamily="34" charset="-34"/>
                          <a:cs typeface="BrowalliaUPC" panose="020B0604020202020204" pitchFamily="34" charset="-34"/>
                        </a:rPr>
                        <a:t>2.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ถึงเวลาแล้วหรือยังที่ประเทศไทยควรมีนโยบายด้านการเลี้ยงดูเด็กเชิงบวก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และจะมีนโยบายเสริม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รวมถึงกลไกอะไรบ้างที่จะผลักดันเรื่องนี้ให้เป็นรูปธรรม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6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1. </a:t>
                      </a:r>
                      <a:r>
                        <a:rPr lang="th-TH" sz="1600" b="1" dirty="0"/>
                        <a:t>การมีส่วนร่วมทุกภาคส่วน</a:t>
                      </a:r>
                      <a:r>
                        <a:rPr lang="th-TH" sz="1600" dirty="0"/>
                        <a:t>: แนวคิดนี้เน้นย้ำถึงการมีส่วนร่วมของทุกคนที่เกี่ยวข้องกับการเลี้ยงดูและพัฒนาการของเด็ก ซึ่งหมายความว่าเป็นความพยายามของชุมชนทั้งหมด ที่รวมถึงผู้ปกครอง ครู และสังคมโดยรวม</a:t>
                      </a:r>
                    </a:p>
                    <a:p>
                      <a:r>
                        <a:rPr lang="th-TH" sz="1600" dirty="0"/>
                        <a:t>2. </a:t>
                      </a:r>
                      <a:r>
                        <a:rPr lang="th-TH" sz="1600" b="1" dirty="0"/>
                        <a:t>การรับรู้ถึงคุณค่าของทรัพยากรมนุษย์</a:t>
                      </a:r>
                      <a:r>
                        <a:rPr lang="th-TH" sz="1600" dirty="0"/>
                        <a:t>: เด็กเป็นทรัพยากรมนุษย์ที่มีค่าสำหรับประเทศ มุมมองนี้มองเด็กไม่เพียงแต่เป็นผู้รับการศึกษาและการดูแลเท่านั้น แต่เป็นสินทรัพย์ที่สำคัญซึ่งการพัฒนาของพวกเขามีส่วนสำคัญต่ออนาคตของประเทศ</a:t>
                      </a:r>
                    </a:p>
                    <a:p>
                      <a:r>
                        <a:rPr lang="th-TH" sz="1600" dirty="0"/>
                        <a:t>3. </a:t>
                      </a:r>
                      <a:r>
                        <a:rPr lang="th-TH" sz="1600" b="1" dirty="0"/>
                        <a:t>ไม่ทิ้งใครไว้ข้างหลัง</a:t>
                      </a:r>
                      <a:r>
                        <a:rPr lang="th-TH" sz="1600" dirty="0"/>
                        <a:t>: แนวคิดนี้เน้นถึงความสำคัญของนโยบายและแนวปฏิบัติในการ</a:t>
                      </a:r>
                      <a:r>
                        <a:rPr lang="th-TH" sz="1600" b="1" dirty="0"/>
                        <a:t>ไม่ทิ้งใครไว้ข้างหลัง</a:t>
                      </a:r>
                      <a:r>
                        <a:rPr lang="th-TH" sz="1600" dirty="0"/>
                        <a:t>ซึ่งอาจรวมถึงการจัดการกับความเหลื่อมล้ำและการรับประกันว่าเด็กทุกคน ไม่ว่าสถานะทางเศรษฐกิจของพวกเขาจะเป็นอย่างไร ก็มีโอกาสในการเข้าถึงโอกาสในการเติบโตและพัฒนา</a:t>
                      </a:r>
                    </a:p>
                    <a:p>
                      <a:r>
                        <a:rPr lang="th-TH" sz="1600" dirty="0"/>
                        <a:t>4. </a:t>
                      </a:r>
                      <a:r>
                        <a:rPr lang="th-TH" sz="1600" b="1" i="0" dirty="0"/>
                        <a:t>การปรับตัวเข้ากับบริบทและเทคโนโลยีสังคมสมัยใหม่</a:t>
                      </a:r>
                      <a:r>
                        <a:rPr lang="th-TH" sz="1600" dirty="0"/>
                        <a:t>: มีการเน้นย้ำการปรับเปลี่ยนวิธีการเลี้ยงดูและการศึกษาให้สอดคล้องกับบริบทสังคมปัจจุบัน พัฒนาตามการเปลี่ยนแปลงของสังคม และยอมรับค่านิยมและเทคโนโลยีสมัยใหม่</a:t>
                      </a:r>
                    </a:p>
                    <a:p>
                      <a:r>
                        <a:rPr lang="th-TH" sz="1600" dirty="0"/>
                        <a:t>5. </a:t>
                      </a:r>
                      <a:r>
                        <a:rPr lang="th-TH" sz="1600" b="1" dirty="0"/>
                        <a:t>การพัฒนาคุณภาพชีวิตแบบองค์รวม</a:t>
                      </a:r>
                      <a:r>
                        <a:rPr lang="th-TH" sz="1600" dirty="0"/>
                        <a:t>: แนวทางนี้รวมถึงการปรับปรุงคุณภาพชีวิตโดยรวมของประชากร ซึ่งอาจหมายถึงนโยบายและแนวทางปฏิบัติที่มุ่งเน้นไปด้านสุขภาพ การศึกษา และสวัสดิการ เพื่อรับประกันว่าว่าเด็กจะเติบโตในสภาพแวดล้อมที่เอื้อต่อการพัฒนาอย่างรอบด้านของพวกเขา</a:t>
                      </a:r>
                    </a:p>
                    <a:p>
                      <a:r>
                        <a:rPr lang="th-TH" sz="1600" dirty="0"/>
                        <a:t>6. </a:t>
                      </a:r>
                      <a:r>
                        <a:rPr lang="th-TH" sz="1600" b="1" dirty="0"/>
                        <a:t>การกำหนดนโยบายที่เน้นเด็กเป็นศูนย์กลาง</a:t>
                      </a:r>
                      <a:r>
                        <a:rPr lang="th-TH" sz="1600" dirty="0"/>
                        <a:t>: แนวคิดนี้สนับสนุนให้มีนโยบายที่เน้นความต้องการและสวัสดิภาพของเด็ก เน้นไม่เพียงแค่เรื่องความเก่งทางการเรียน แต่ยังรวมถึงการได้รับการเลี้ยงดูที่ดี การมีความฉลาดทางอารมณ์ และวินัยเชิงบวก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2097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73858"/>
            <a:ext cx="109840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การผลักดันโปรแกรมการเลี้ยงดูเด็กเชิงบวก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ไปสู่ระดับนโยบาย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ผู้เข้าร่วมสัมมนาจะได้เรียนรู้จากประสบการณ์ของผู้กำหนดนโยบายและผู้ปฏิบัติงานในการส่งเสริมการเปลี่ยนแปลงนโยบายที่เกี่ยวกับสวัสดิการของครอบครัวและเด็ก และการนำบทเรียนไปประยุกต์ใช้ในการส่งเสริมการเลี้ยงดูเด็กเชิงบวกในประเทศไทย 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EF262C9-6ECE-C140-5336-50986B8F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901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B1FE4-ACFA-DD41-A14B-33690B967858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8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59B41DB-AF06-1443-B672-C8EBDDC2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460708"/>
              </p:ext>
            </p:extLst>
          </p:nvPr>
        </p:nvGraphicFramePr>
        <p:xfrm>
          <a:off x="775951" y="1551441"/>
          <a:ext cx="10984089" cy="3748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3773">
                  <a:extLst>
                    <a:ext uri="{9D8B030D-6E8A-4147-A177-3AD203B41FA5}">
                      <a16:colId xmlns="" xmlns:a16="http://schemas.microsoft.com/office/drawing/2014/main" val="1355596565"/>
                    </a:ext>
                  </a:extLst>
                </a:gridCol>
                <a:gridCol w="8300316">
                  <a:extLst>
                    <a:ext uri="{9D8B030D-6E8A-4147-A177-3AD203B41FA5}">
                      <a16:colId xmlns="" xmlns:a16="http://schemas.microsoft.com/office/drawing/2014/main" val="2990771485"/>
                    </a:ext>
                  </a:extLst>
                </a:gridCol>
              </a:tblGrid>
              <a:tr h="49211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ประเด็นของการอภิปราย</a:t>
                      </a:r>
                      <a:endParaRPr lang="en-IN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การสังเคราะห์ความคิดเห็นที่ได้จากกลุ่ม</a:t>
                      </a:r>
                      <a:endParaRPr lang="en-IN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809630"/>
                  </a:ext>
                </a:extLst>
              </a:tr>
              <a:tr h="3255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800" b="0" i="0" dirty="0">
                          <a:latin typeface="BrowalliaUPC" panose="020B0604020202020204" pitchFamily="34" charset="-34"/>
                          <a:ea typeface="BrowalliaUPC" panose="020B0300020202020204" pitchFamily="34" charset="-34"/>
                          <a:cs typeface="BrowalliaUPC" panose="020B0604020202020204" pitchFamily="34" charset="-34"/>
                        </a:rPr>
                        <a:t>3.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ในฐานะชุมชนผู้ปฏิบัติงานฯ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เราจะทำอะไรได้บ้างเพื่อ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ผลักดันให้มีนโยบายการเลี้ยงดูเด็กเชิงบวกในประเทศไทย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IN" sz="1800" dirty="0">
                        <a:latin typeface="BrowalliaUPC" panose="020B0300020202020204" pitchFamily="34" charset="-34"/>
                        <a:ea typeface="BrowalliaUPC" panose="020B0300020202020204" pitchFamily="34" charset="-34"/>
                        <a:cs typeface="BrowalliaUPC" panose="020B0300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1. </a:t>
                      </a:r>
                      <a:r>
                        <a:rPr lang="th-TH" sz="1800" b="1" dirty="0"/>
                        <a:t>แนวทางแบบองค์รวม</a:t>
                      </a:r>
                      <a:r>
                        <a:rPr lang="en-US" sz="1800" b="1" dirty="0"/>
                        <a:t>:</a:t>
                      </a:r>
                      <a:r>
                        <a:rPr lang="th-TH" sz="1800" dirty="0"/>
                        <a:t> กลยุทธ์มุ่งเน้นไม่เพียงแค่เด็ก แต่ยังรวมถึงพ่อแม่และผู้ปกครองด้วย การที่มีมุมมองกว้างขึ้นนี้ช่วยให้เข้าใจว่าการพัฒนาเด็กที่มีประสิทธิผลควรมีการมีส่วนร่วมของทั้งครอบครัว</a:t>
                      </a:r>
                    </a:p>
                    <a:p>
                      <a:r>
                        <a:rPr lang="th-TH" sz="1800" dirty="0"/>
                        <a:t>2. </a:t>
                      </a:r>
                      <a:r>
                        <a:rPr lang="th-TH" sz="1800" b="1" dirty="0"/>
                        <a:t>การฝึกอบรมพ่อแม่และผู้ปกครอง</a:t>
                      </a:r>
                      <a:r>
                        <a:rPr lang="th-TH" sz="1800" dirty="0"/>
                        <a:t>: มีการเน้นย้ำถึงการฝึกอบรมเพิ่มเติมสำหรับพ่อแม่และผู้ปกครอง การฝึกอบรมนี้อาจครอบคลุมถึงหลายแง่มุมของการเลี้ยงลูกเพื่อให้พวกเขามีทักษะและความรู้ที่จำเป็นสำหรับการเลี้ยงดูที่มีประสิทธิผล</a:t>
                      </a:r>
                    </a:p>
                    <a:p>
                      <a:r>
                        <a:rPr lang="th-TH" sz="1800" dirty="0"/>
                        <a:t>3</a:t>
                      </a:r>
                      <a:r>
                        <a:rPr lang="th-TH" sz="1800" b="1" dirty="0"/>
                        <a:t>. การดำเนินการในระดับท้องถิ่น</a:t>
                      </a:r>
                      <a:r>
                        <a:rPr lang="th-TH" sz="1800" dirty="0"/>
                        <a:t>: กลยุทธ์แนะนำให้มีการดำเนินงานที่ระดับตำบล ไม่เพียงแต่ระดับประเทศ เพื่อให้การดำเนินการนี้ครอบคลุมและแพร่กระจายไปยังทุกพื้นที่</a:t>
                      </a:r>
                    </a:p>
                    <a:p>
                      <a:r>
                        <a:rPr lang="th-TH" sz="1800" dirty="0"/>
                        <a:t>4. </a:t>
                      </a:r>
                      <a:r>
                        <a:rPr lang="th-TH" sz="1800" b="1" dirty="0"/>
                        <a:t>การรับรู้ของสาธารณชนและการใช้สื่อ</a:t>
                      </a:r>
                      <a:r>
                        <a:rPr lang="th-TH" sz="1800" dirty="0"/>
                        <a:t>: ข้อความเน้นถึงความสำคัญของการใช้สื่อต่างๆในการเผยแพร่ข้อมูลและยกระดับความตระหนักของสาธารณชนเกี่ยวกับการเลี้ยงลูกที่ดี การนี้มุ่งเน้นที่การเข้าถึงผู้ชมที่กว้างขึ้นและทำให้ข้อมูลเข้าถึงได้ง่ายขึ้น</a:t>
                      </a:r>
                    </a:p>
                    <a:p>
                      <a:r>
                        <a:rPr lang="th-TH" sz="1800" dirty="0"/>
                        <a:t>5. </a:t>
                      </a:r>
                      <a:r>
                        <a:rPr lang="th-TH" sz="1800" b="1" dirty="0"/>
                        <a:t>การสื่อสารเชิงรุกและรวมทุกคน: </a:t>
                      </a:r>
                      <a:r>
                        <a:rPr lang="th-TH" sz="1800" dirty="0"/>
                        <a:t>กลยุทธ์เรียกร้องให้มีการสื่อสารที่เป็นแอคทีฟและรวมทุกคนเพื่อให้ถึงประชากรได้มากขึ้น นี่อาจหมายถึงการใช้สื่อสาธารณะเพื่อให้แน่ใจว่าข้อความถูกเผยแพร่อย่างกว้าง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194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5923-77B5-A40C-883C-4DA0FBA1FAF0}"/>
              </a:ext>
            </a:extLst>
          </p:cNvPr>
          <p:cNvSpPr txBox="1"/>
          <p:nvPr/>
        </p:nvSpPr>
        <p:spPr>
          <a:xfrm>
            <a:off x="431960" y="256420"/>
            <a:ext cx="109840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การผลักดันโปรแกรมการเลี้ยงดูเด็กเชิงบวก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ไปสู่ระดับนโยบาย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="" xmlns:a16="http://schemas.microsoft.com/office/drawing/2014/main" id="{3AED82CD-9F1A-FF8B-B0EC-AC4A3A3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75"/>
          <a:stretch/>
        </p:blipFill>
        <p:spPr>
          <a:xfrm>
            <a:off x="9063567" y="41823"/>
            <a:ext cx="2857500" cy="940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8510053-A412-7FEA-A6FD-A267EC9C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2364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B1FE4-ACFA-DD41-A14B-33690B967858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3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{D556BB23-96FB-0C49-BD99-90933E892D5E}tf10001122</Template>
  <TotalTime>2003</TotalTime>
  <Words>2197</Words>
  <Application>Microsoft Office PowerPoint</Application>
  <PresentationFormat>Custom</PresentationFormat>
  <Paragraphs>152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4  Feedback &amp; priorities identified by parallel working groups</dc:title>
  <dc:creator>Amalee McCoy</dc:creator>
  <cp:lastModifiedBy>ZenBook</cp:lastModifiedBy>
  <cp:revision>17</cp:revision>
  <dcterms:created xsi:type="dcterms:W3CDTF">2023-12-14T15:36:09Z</dcterms:created>
  <dcterms:modified xsi:type="dcterms:W3CDTF">2024-02-27T02:52:43Z</dcterms:modified>
</cp:coreProperties>
</file>